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4" r:id="rId8"/>
    <p:sldId id="266" r:id="rId9"/>
    <p:sldId id="263" r:id="rId10"/>
    <p:sldId id="265" r:id="rId11"/>
    <p:sldId id="267" r:id="rId12"/>
    <p:sldId id="268" r:id="rId13"/>
    <p:sldId id="269" r:id="rId14"/>
    <p:sldId id="272" r:id="rId15"/>
    <p:sldId id="270" r:id="rId16"/>
    <p:sldId id="271" r:id="rId17"/>
    <p:sldId id="278" r:id="rId18"/>
    <p:sldId id="279" r:id="rId19"/>
    <p:sldId id="280" r:id="rId20"/>
    <p:sldId id="281" r:id="rId21"/>
    <p:sldId id="282" r:id="rId22"/>
    <p:sldId id="283" r:id="rId23"/>
    <p:sldId id="277" r:id="rId24"/>
    <p:sldId id="261" r:id="rId25"/>
    <p:sldId id="262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microsoft.com/office/2007/relationships/media" Target="file:///C:\Users\marta\Desktop\Implanty%20pliki\jak_slychac_implant.mp4" TargetMode="External"/><Relationship Id="rId1" Type="http://schemas.openxmlformats.org/officeDocument/2006/relationships/video" Target="file:///C:\Users\marta\Desktop\Implanty%20pliki\jak_slychac_implant.mp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88390" y="844550"/>
            <a:ext cx="9945370" cy="2735580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pl-PL" altLang="en-US">
                <a:solidFill>
                  <a:schemeClr val="tx2"/>
                </a:solidFill>
              </a:rPr>
              <a:t>Rekonstrukcja zmysłów przy użyciu implantów domózgowych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p>
            <a:endParaRPr lang="pl-PL" altLang="en-US"/>
          </a:p>
          <a:p>
            <a:r>
              <a:rPr lang="pl-PL" altLang="en-US" sz="3200">
                <a:solidFill>
                  <a:schemeClr val="tx2"/>
                </a:solidFill>
              </a:rPr>
              <a:t>Marta Potocka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Kraków, Imladris - listopad 2018</a:t>
            </a:r>
            <a:endParaRPr lang="pl-PL" altLang="en-US" sz="3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Aparaty słuchowe dawniej i obecnie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aparaty_sluchowe_dawniej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55775" y="1825625"/>
            <a:ext cx="3345815" cy="4351655"/>
          </a:xfrm>
          <a:prstGeom prst="rect">
            <a:avLst/>
          </a:prstGeom>
        </p:spPr>
      </p:pic>
      <p:pic>
        <p:nvPicPr>
          <p:cNvPr id="5" name="Symbol zastępczy zawartości 4" descr="aparat_sluch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1615" y="1905635"/>
            <a:ext cx="43815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rozklad_czestotliwosci_w_slimaku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04785" y="1190625"/>
            <a:ext cx="3133090" cy="4986655"/>
          </a:xfrm>
          <a:prstGeom prst="rect">
            <a:avLst/>
          </a:prstGeom>
        </p:spPr>
      </p:pic>
      <p:pic>
        <p:nvPicPr>
          <p:cNvPr id="8" name="Symbol zastępczy zawartości 7" descr="ślimak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615" y="2173605"/>
            <a:ext cx="524764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How-a-cochlear-implant-work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15720" y="1458595"/>
            <a:ext cx="4146550" cy="471868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520190"/>
            <a:ext cx="5181600" cy="4657090"/>
          </a:xfrm>
        </p:spPr>
        <p:txBody>
          <a:bodyPr/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Mikrofon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Procesor sygnałowy, przetwarzanie, czyszczenie, wzmacnianie, beamforming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System transmisyjny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Elektrody w ślimaku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cochler implan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488565"/>
            <a:ext cx="5181600" cy="302450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pl-PL" altLang="en-US" b="1">
                <a:solidFill>
                  <a:schemeClr val="tx2"/>
                </a:solidFill>
              </a:rPr>
              <a:t>Ciekawostki: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około 6 miesięcy adaptacji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dzieci i implanty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nie wszyscy chcą słyszeć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przykłady: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William (7  lat, 3 języki)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Stephanie (stream do mózgu)</a:t>
            </a:r>
            <a:endParaRPr lang="pl-PL" altLang="en-US" sz="28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Jakość dźwięku zależy od liczby elektrod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jak_slychac_implant">
            <a:hlinkClick r:id="" action="ppaction://media"/>
          </p:cNvPr>
          <p:cNvPicPr/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0025" y="1823085"/>
            <a:ext cx="8620760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81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czego nauczył nas implant ślimakowy? Zdolności adaptacyjne mózgu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koncepcja mózgu jako uniwersalnego odbiornika danych z urządzeń peryferyjnych (zmysłów)</a:t>
            </a:r>
            <a:endParaRPr lang="pl-PL" altLang="en-US"/>
          </a:p>
          <a:p>
            <a:endParaRPr lang="pl-PL" altLang="en-US" sz="2400"/>
          </a:p>
          <a:p>
            <a:endParaRPr lang="pl-PL" altLang="en-US"/>
          </a:p>
        </p:txBody>
      </p:sp>
      <p:pic>
        <p:nvPicPr>
          <p:cNvPr id="7" name="Symbol zastępczy zawartości 6" descr="brain_connec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pl-PL" altLang="en-US">
                <a:solidFill>
                  <a:schemeClr val="tx2"/>
                </a:solidFill>
              </a:rPr>
              <a:t>Kamera -&gt; sygnał -&gt; nerw wzrokowy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1978 - 68 elektrod, pierwzse próby, rozpoznawanie jaśniejszych i ciemniejszych miejsc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2002 - możliwość objechania parkingu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Problemy: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bliznowacenie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niska jakość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10" name="Symbol zastępczy zawartości 9" descr="visual prothesi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0330" y="1356995"/>
            <a:ext cx="4956175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Nowy zmysł - wykrywanie kierunków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NorthSense - wibrujący czujnik przyczepiony na piercingu (cyborgnest.net)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opaska wokół brzucha - efekt po kilku miesiącach noszenia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40475" y="1824990"/>
            <a:ext cx="4968240" cy="42456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Echolokacja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„naturalna”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 użyciu własnego ciała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seria krótkich dźwięków (Scheldon w kinie)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rozpoznawanie kształtów i tekstur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tutorial online :)</a:t>
            </a:r>
            <a:endParaRPr lang="pl-PL" altLang="en-US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sztuczna - „projekt Batman”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25895" y="2088515"/>
            <a:ext cx="4472940" cy="3825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Widzenie językiem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„BrainPort” - konwersja obrzu z kamer na impulsy elektryczne przekazywane przez elektrodę w ustach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trafianie piłką do kosza, tory przeszkód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Erik Weihenmayer (611 elektrod):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>
                <a:solidFill>
                  <a:schemeClr val="tx2"/>
                </a:solidFill>
              </a:rPr>
              <a:t>Mount Everest, Wielki Kanion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 descr="eri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43115" y="977265"/>
            <a:ext cx="3613785" cy="51873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7143115" y="6324600"/>
            <a:ext cx="3159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Erik Weihenmayer</a:t>
            </a:r>
            <a:endParaRPr lang="pl-PL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Spis treści</a:t>
            </a:r>
            <a:br>
              <a:rPr lang="pl-PL" altLang="en-US">
                <a:solidFill>
                  <a:schemeClr val="tx2"/>
                </a:solidFill>
              </a:rPr>
            </a:br>
            <a:r>
              <a:rPr lang="pl-PL" altLang="en-US" sz="2800">
                <a:solidFill>
                  <a:schemeClr val="tx2"/>
                </a:solidFill>
              </a:rPr>
              <a:t>Od szczegółu do ogółu, od faktów do teorii</a:t>
            </a:r>
            <a:endParaRPr lang="pl-PL" altLang="en-US" sz="2800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§"/>
            </a:pPr>
            <a:r>
              <a:rPr lang="pl-PL" altLang="en-US">
                <a:solidFill>
                  <a:schemeClr val="tx2"/>
                </a:solidFill>
              </a:rPr>
              <a:t>Rekonstrukcja słuchu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słuch?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Przyczyny uszkodzeń słuchu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Statystyki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aparat słuchowy?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implant ślimakowy?</a:t>
            </a:r>
            <a:endParaRPr lang="pl-PL" altLang="en-US" sz="240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2348230"/>
            <a:ext cx="5181600" cy="3829050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§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Rekonstrukcja/konstrukcja innych zmysłów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koncepcja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wzrok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nietoperz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kompas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roentgen</a:t>
            </a:r>
            <a:endParaRPr lang="pl-PL" altLang="en-US" sz="2800">
              <a:solidFill>
                <a:schemeClr val="tx2"/>
              </a:solidFill>
            </a:endParaRPr>
          </a:p>
          <a:p>
            <a:endParaRPr lang="pl-PL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Słysząca kamizelka</a:t>
            </a:r>
            <a:endParaRPr lang="pl-PL" alt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/>
              <a:t>konwersja dźwięku na wibracje kamizelki</a:t>
            </a:r>
            <a:endParaRPr lang="pl-PL" altLang="en-US"/>
          </a:p>
          <a:p>
            <a:r>
              <a:rPr lang="pl-PL" altLang="en-US"/>
              <a:t>rozumienie intuicyjne zamiast świadomego</a:t>
            </a:r>
            <a:endParaRPr lang="pl-PL" altLang="en-US"/>
          </a:p>
          <a:p>
            <a:r>
              <a:rPr lang="pl-PL" altLang="en-US"/>
              <a:t>napędzane przez smartfon - konkurencja dla implantów ślimakowych?</a:t>
            </a:r>
            <a:endParaRPr lang="pl-PL" altLang="en-US"/>
          </a:p>
          <a:p>
            <a:r>
              <a:rPr lang="pl-PL" altLang="en-US"/>
              <a:t>4 dni - 2h dziennie ćwiczeń, zdolność rozpoznawania pojedyńczych słów (David Eagleman i Scottem Novih - link na końcu prezentacj)</a:t>
            </a:r>
            <a:endParaRPr lang="pl-PL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Czucie zamiast rozumienia</a:t>
            </a:r>
            <a:endParaRPr lang="pl-PL" alt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/>
              <a:t>czy mózg jest w stanie nauczyć się „czuć” dane zamiast świadomie je analizować?</a:t>
            </a:r>
            <a:endParaRPr lang="pl-PL" altLang="en-US"/>
          </a:p>
          <a:p>
            <a:r>
              <a:rPr lang="pl-PL" altLang="en-US"/>
              <a:t>dane giełdowe przekazywane na kamizelkę - tester nie wie co to, ale ma informację zwrotną o dobrze i źle podjętych decyzjach (tak/nie). Tester robi się coraz lepszy w kupowaniu akcji.</a:t>
            </a:r>
            <a:endParaRPr lang="pl-PL" altLang="en-US"/>
          </a:p>
          <a:p>
            <a:r>
              <a:rPr lang="pl-PL" altLang="en-US"/>
              <a:t>dane z drona - pilot „czuje” 9 parametrów lotu (nachylenie, prędkosć, pozycja w przestrzeni) w formie wibracji</a:t>
            </a:r>
            <a:endParaRPr lang="pl-PL" altLang="en-US"/>
          </a:p>
          <a:p>
            <a:r>
              <a:rPr lang="pl-PL" altLang="en-US"/>
              <a:t>Czy będizemy mogli poczuć stan techniczny ISS?</a:t>
            </a:r>
            <a:endParaRPr lang="pl-PL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Czy jesteśmy na to gotowi?</a:t>
            </a:r>
            <a:endParaRPr lang="pl-PL" alt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/>
              <a:t>czy możemy widzieć oczami i językiem na raz? Jak poradzi sobie z tym nasz mózg?</a:t>
            </a:r>
            <a:endParaRPr lang="pl-PL" altLang="en-US"/>
          </a:p>
          <a:p>
            <a:r>
              <a:rPr lang="pl-PL" altLang="en-US"/>
              <a:t>czy możemy jednocześnie słyszeć mowę i używać echolokacji?</a:t>
            </a:r>
            <a:endParaRPr lang="pl-PL" altLang="en-US"/>
          </a:p>
          <a:p>
            <a:r>
              <a:rPr lang="pl-PL" altLang="en-US"/>
              <a:t>limity ilości przyjmowanych danych, co się stanie jeśli będziemy je przekraczać?</a:t>
            </a:r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052955"/>
            <a:ext cx="518160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Linki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12290"/>
            <a:ext cx="10515600" cy="4351338"/>
          </a:xfrm>
        </p:spPr>
        <p:txBody>
          <a:bodyPr>
            <a:normAutofit fontScale="60000"/>
          </a:bodyPr>
          <a:p>
            <a:r>
              <a:rPr lang="pl-PL" altLang="en-US" b="1">
                <a:solidFill>
                  <a:schemeClr val="tx2"/>
                </a:solidFill>
              </a:rPr>
              <a:t>moje teksty: http://www.sekcjalogrus.slask.pl/publikacje-sekcji/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prezentacja: https://github.com/martapotocka/Prezentacje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https://thebahablog.com/2014/10/03/fact-of-the-week-the-most-common-causes-of-hearing-loss-are-loud-noise-and-age/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https://advancedbionics.com/com/en/home/about-cochlear-implants/what-is-a-cochlear-implant-system.html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https://www.youtube.com/watch?v=SpKKYBkJ9Hw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https://hearinghealthfoundation.org/hearing-loss-tinnitus-statistics/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https://pl.tiny.ted.com/talks/david_eagleman_can_we_create_new_senses_for_humans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https://cyborgnest.net/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https://www.atlasobscura.com/articles/how-to-echolocate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http://discovermagazine.com/2008/jul/23-the-blind-climber-who-sees-through-his-tongue</a:t>
            </a: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pl-PL" altLang="en-US" sz="4400" b="1"/>
              <a:t>Dziekuję!</a:t>
            </a:r>
            <a:endParaRPr lang="pl-PL" altLang="en-US" sz="4400" b="1"/>
          </a:p>
          <a:p>
            <a:pPr marL="0" indent="0" algn="ctr">
              <a:buNone/>
            </a:pPr>
            <a:endParaRPr lang="pl-PL" altLang="en-US" sz="4400" b="1"/>
          </a:p>
          <a:p>
            <a:pPr marL="0" indent="0" algn="ctr">
              <a:buNone/>
            </a:pPr>
            <a:r>
              <a:rPr lang="pl-PL" altLang="en-US" sz="4400" b="1"/>
              <a:t>Pytania?</a:t>
            </a:r>
            <a:endParaRPr lang="pl-PL" altLang="en-US"/>
          </a:p>
          <a:p>
            <a:pPr marL="0" indent="0">
              <a:buNone/>
            </a:pPr>
            <a:endParaRPr lang="pl-PL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O mnie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17370"/>
            <a:ext cx="7388225" cy="4351655"/>
          </a:xfrm>
        </p:spPr>
        <p:txBody>
          <a:bodyPr/>
          <a:p>
            <a:r>
              <a:rPr lang="pl-PL" altLang="en-US" sz="3200">
                <a:solidFill>
                  <a:schemeClr val="tx2"/>
                </a:solidFill>
              </a:rPr>
              <a:t>AGH - Elektrotechnika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Sonova, Advanced Bionics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ŚKF - Logrus</a:t>
            </a:r>
            <a:endParaRPr lang="pl-PL" altLang="en-US" sz="3200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logru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78520" y="3768725"/>
            <a:ext cx="2875280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Symbol zastępczy zawartości 5" descr="budowa_ucha_z_opisam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375" y="520065"/>
            <a:ext cx="10641330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pl-PL" altLang="en-US" b="1">
                <a:solidFill>
                  <a:schemeClr val="tx2"/>
                </a:solidFill>
              </a:rPr>
              <a:t>Przyczyny wrodzone:</a:t>
            </a:r>
            <a:r>
              <a:rPr lang="pl-PL" altLang="en-US">
                <a:solidFill>
                  <a:schemeClr val="tx2"/>
                </a:solidFill>
              </a:rPr>
              <a:t> mutacje, dziedziczne osłabienie słuchu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Leki:</a:t>
            </a:r>
            <a:r>
              <a:rPr lang="pl-PL" altLang="en-US">
                <a:solidFill>
                  <a:schemeClr val="tx2"/>
                </a:solidFill>
              </a:rPr>
              <a:t> antybiotyki, aspiryna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Choroby:</a:t>
            </a:r>
            <a:r>
              <a:rPr lang="pl-PL" altLang="en-US">
                <a:solidFill>
                  <a:schemeClr val="tx2"/>
                </a:solidFill>
              </a:rPr>
              <a:t> różyczka, toksoplazmoza, cukrzyca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Konflikt serologiczny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Poród: </a:t>
            </a:r>
            <a:r>
              <a:rPr lang="pl-PL" altLang="en-US">
                <a:solidFill>
                  <a:schemeClr val="tx2"/>
                </a:solidFill>
              </a:rPr>
              <a:t>niedotlenienie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mechaniczny:</a:t>
            </a:r>
            <a:r>
              <a:rPr lang="pl-PL" altLang="en-US">
                <a:solidFill>
                  <a:schemeClr val="tx2"/>
                </a:solidFill>
              </a:rPr>
              <a:t> przebicie błony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ciśnieniowy:</a:t>
            </a:r>
            <a:r>
              <a:rPr lang="pl-PL" altLang="en-US">
                <a:solidFill>
                  <a:schemeClr val="tx2"/>
                </a:solidFill>
              </a:rPr>
              <a:t> nurkowanie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akustyczny:</a:t>
            </a:r>
            <a:r>
              <a:rPr lang="pl-PL" altLang="en-US">
                <a:solidFill>
                  <a:schemeClr val="tx2"/>
                </a:solidFill>
              </a:rPr>
              <a:t> mikrourazy kosteczek (granat), zbyt głośna muzyka w słuchawkach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Mózg: </a:t>
            </a:r>
            <a:r>
              <a:rPr lang="pl-PL" altLang="en-US" i="1">
                <a:solidFill>
                  <a:schemeClr val="tx2"/>
                </a:solidFill>
              </a:rPr>
              <a:t>„proszę się nie martwić, tylko zdegenerował się panu mózg”</a:t>
            </a:r>
            <a:endParaRPr lang="pl-PL" altLang="en-US" i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powody utraty 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2195" y="1363345"/>
            <a:ext cx="4831715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Poziomy uszkodzeń słuchu</a:t>
            </a:r>
            <a:endParaRPr lang="pl-PL" altLang="en-US"/>
          </a:p>
        </p:txBody>
      </p:sp>
      <p:pic>
        <p:nvPicPr>
          <p:cNvPr id="4" name="Symbol zastępczy zawartości 3" descr="wykles_uszkodzen_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6020" y="1327150"/>
            <a:ext cx="720090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Uszkodzenia słuchu - statystyki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2800">
                <a:solidFill>
                  <a:schemeClr val="tx2"/>
                </a:solidFill>
              </a:rPr>
              <a:t>naturalny ubytek: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0.5dB/rok (18 do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1dB/rok (powyżej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~33% ludzi po 60 roku życia ma ubytek słuchu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każde 10dB ubytku słuchu podnosi ryzyko Alzheimera o 20%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średni ubytek słuchu podnosi ryzyko demencji o 50%</a:t>
            </a:r>
            <a:endParaRPr lang="pl-PL" altLang="en-US"/>
          </a:p>
          <a:p>
            <a:pPr lvl="1"/>
            <a:endParaRPr lang="pl-PL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aparat słuchowy?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dzwiek_aparat_moz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1270" y="1825625"/>
            <a:ext cx="710819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4243</Words>
  <Application>WPS Presentation</Application>
  <PresentationFormat>Widescreen</PresentationFormat>
  <Paragraphs>165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Wingdings</vt:lpstr>
      <vt:lpstr>Calibri Light</vt:lpstr>
      <vt:lpstr>Calibri</vt:lpstr>
      <vt:lpstr>Microsoft YaHei</vt:lpstr>
      <vt:lpstr/>
      <vt:lpstr>Arial Unicode MS</vt:lpstr>
      <vt:lpstr>Office Theme</vt:lpstr>
      <vt:lpstr>Rekonstrukcja zmysłów przy użyciu implantów domózgowych</vt:lpstr>
      <vt:lpstr>Spis treści Od szczegółu do ogółu, od faktów do teorii</vt:lpstr>
      <vt:lpstr>O mnie</vt:lpstr>
      <vt:lpstr>PowerPoint 演示文稿</vt:lpstr>
      <vt:lpstr>Przyczyny uszkodzeń słuchu</vt:lpstr>
      <vt:lpstr>Przyczyny uszkodzeń słuchu</vt:lpstr>
      <vt:lpstr>Poziomy uszkodzeń słuchu</vt:lpstr>
      <vt:lpstr>Uszkodzenia słuchu - statystyki</vt:lpstr>
      <vt:lpstr>Jak działa aparat słuchowy?</vt:lpstr>
      <vt:lpstr>Aparaty słuchowe dawniej i obecnie</vt:lpstr>
      <vt:lpstr>Jak działa implant ślimakowy?</vt:lpstr>
      <vt:lpstr>Jak działa implant ślimakowy?</vt:lpstr>
      <vt:lpstr>Jak działa implant ślimakowy?</vt:lpstr>
      <vt:lpstr>Jakość dźwięku zależy od liczby elektrod</vt:lpstr>
      <vt:lpstr>Rekonstrukcja innych zmysłów</vt:lpstr>
      <vt:lpstr>Rekonstrukcja innych zmysłów</vt:lpstr>
      <vt:lpstr>Nowy zmysł - wykrywanie kierunków</vt:lpstr>
      <vt:lpstr>Echolokacja</vt:lpstr>
      <vt:lpstr>Widzenie językiem</vt:lpstr>
      <vt:lpstr>Słysząca kamizelka</vt:lpstr>
      <vt:lpstr>Czucie zamiast rozumienia</vt:lpstr>
      <vt:lpstr>Czy jesteśmy na to gotowi?</vt:lpstr>
      <vt:lpstr>Linki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marta</dc:creator>
  <cp:lastModifiedBy>Marta</cp:lastModifiedBy>
  <cp:revision>5</cp:revision>
  <dcterms:created xsi:type="dcterms:W3CDTF">2018-11-09T12:30:00Z</dcterms:created>
  <dcterms:modified xsi:type="dcterms:W3CDTF">2018-11-10T08:57:02Z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